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sldIdLst>
    <p:sldId id="291" r:id="rId3"/>
    <p:sldId id="312" r:id="rId4"/>
    <p:sldId id="316" r:id="rId5"/>
    <p:sldId id="313" r:id="rId6"/>
    <p:sldId id="314" r:id="rId7"/>
    <p:sldId id="315" r:id="rId8"/>
    <p:sldId id="317" r:id="rId9"/>
    <p:sldId id="323" r:id="rId10"/>
    <p:sldId id="320" r:id="rId11"/>
    <p:sldId id="321" r:id="rId12"/>
    <p:sldId id="322" r:id="rId13"/>
    <p:sldId id="324" r:id="rId14"/>
    <p:sldId id="32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U JIANG" initials="XJ" lastIdx="1" clrIdx="0">
    <p:extLst>
      <p:ext uri="{19B8F6BF-5375-455C-9EA6-DF929625EA0E}">
        <p15:presenceInfo xmlns:p15="http://schemas.microsoft.com/office/powerpoint/2012/main" userId="XIAO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2" autoAdjust="0"/>
    <p:restoredTop sz="94660"/>
  </p:normalViewPr>
  <p:slideViewPr>
    <p:cSldViewPr snapToGrid="0">
      <p:cViewPr>
        <p:scale>
          <a:sx n="100" d="100"/>
          <a:sy n="100" d="100"/>
        </p:scale>
        <p:origin x="185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3"/>
            <a:ext cx="6858000" cy="148738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152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3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2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1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8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1"/>
            <a:ext cx="78867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8414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21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10" Type="http://schemas.openxmlformats.org/officeDocument/2006/relationships/image" Target="../media/image13.jpeg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effect of Laser Noise on Rabi Oscillations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Xiaoyu Jiang</a:t>
            </a:r>
          </a:p>
          <a:p>
            <a:r>
              <a:rPr lang="en-US" dirty="0"/>
              <a:t>University of Wisconsin-Madison</a:t>
            </a:r>
          </a:p>
          <a:p>
            <a:r>
              <a:rPr lang="en-US" dirty="0"/>
              <a:t>2020/06/24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AADB-EB7A-4628-9CAA-0A9E46E3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9" y="87496"/>
            <a:ext cx="1676187" cy="11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BD6C0-B5D1-4F41-9527-99FD4189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8" y="1"/>
            <a:ext cx="3165231" cy="1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Servo-bump Modeling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81A55-4CFB-4866-825D-03209C13117E}"/>
              </a:ext>
            </a:extLst>
          </p:cNvPr>
          <p:cNvSpPr txBox="1"/>
          <p:nvPr/>
        </p:nvSpPr>
        <p:spPr>
          <a:xfrm>
            <a:off x="795704" y="1459523"/>
            <a:ext cx="2831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Alternate solution: </a:t>
            </a:r>
          </a:p>
          <a:p>
            <a:endParaRPr lang="en-US" sz="2000" dirty="0"/>
          </a:p>
          <a:p>
            <a:r>
              <a:rPr lang="en-US" sz="2000" dirty="0"/>
              <a:t>Find frequency noise spectrums that will give similar structures to lab measurements: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22144-C709-42DB-880E-D3CB6667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50" y="1441938"/>
            <a:ext cx="5286666" cy="4605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8C50C-ACE8-49D1-935C-DE171012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" y="4172311"/>
            <a:ext cx="2550422" cy="1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Quasi-Static models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181E1A-1EE5-43A6-8D79-F048EABAAC51}"/>
                  </a:ext>
                </a:extLst>
              </p:cNvPr>
              <p:cNvSpPr/>
              <p:nvPr/>
            </p:nvSpPr>
            <p:spPr>
              <a:xfrm>
                <a:off x="439616" y="1126044"/>
                <a:ext cx="8251580" cy="4247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When the bandwidth of the laser noise is much less than the Rabi Frequency </a:t>
                </a:r>
                <a:r>
                  <a:rPr lang="el-GR" dirty="0">
                    <a:latin typeface="Arial" pitchFamily="34" charset="0"/>
                    <a:cs typeface="Arial" pitchFamily="34" charset="0"/>
                  </a:rPr>
                  <a:t>Ω,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we can treat the noise simply as a random variable(not time-varying) drawn from a Gaussian distribution with variance </a:t>
                </a:r>
                <a:r>
                  <a:rPr lang="el-GR" dirty="0">
                    <a:latin typeface="Arial" pitchFamily="34" charset="0"/>
                    <a:cs typeface="Arial" pitchFamily="34" charset="0"/>
                  </a:rPr>
                  <a:t>σ.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Some results:</a:t>
                </a: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For intensity noise:</a:t>
                </a:r>
                <a:endParaRPr lang="el-GR" dirty="0">
                  <a:latin typeface="Arial" pitchFamily="34" charset="0"/>
                  <a:cs typeface="Arial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frequency noise: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:r>
                  <a:rPr lang="el-GR" dirty="0"/>
                  <a:t>σ</a:t>
                </a:r>
                <a:r>
                  <a:rPr lang="en-US" dirty="0"/>
                  <a:t> is small. </a:t>
                </a:r>
              </a:p>
              <a:p>
                <a:r>
                  <a:rPr lang="en-US" dirty="0"/>
                  <a:t>Simulations for white noise agrees with the model:</a:t>
                </a:r>
              </a:p>
              <a:p>
                <a:endParaRPr lang="en-US" dirty="0"/>
              </a:p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181E1A-1EE5-43A6-8D79-F048EABAA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1126044"/>
                <a:ext cx="8251580" cy="4247253"/>
              </a:xfrm>
              <a:prstGeom prst="rect">
                <a:avLst/>
              </a:prstGeom>
              <a:blipFill>
                <a:blip r:embed="rId3"/>
                <a:stretch>
                  <a:fillRect l="-59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18D3CB91-F405-4FC0-BB28-AE1CC4B0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6" y="4837423"/>
            <a:ext cx="4709160" cy="192881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8E053B-3043-48C7-A0D8-01498346F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10" y="4768843"/>
            <a:ext cx="4063365" cy="19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Next steps: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E9925-04DD-4619-8A55-4695C4C0CFD4}"/>
              </a:ext>
            </a:extLst>
          </p:cNvPr>
          <p:cNvSpPr txBox="1"/>
          <p:nvPr/>
        </p:nvSpPr>
        <p:spPr>
          <a:xfrm>
            <a:off x="556114" y="1428749"/>
            <a:ext cx="7225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Laser Noise:</a:t>
            </a:r>
          </a:p>
          <a:p>
            <a:pPr marL="342900" indent="-342900">
              <a:buAutoNum type="arabicPeriod"/>
            </a:pPr>
            <a:r>
              <a:rPr lang="en-US" sz="2400" dirty="0"/>
              <a:t>Servo bump modeling</a:t>
            </a:r>
          </a:p>
          <a:p>
            <a:pPr marL="342900" indent="-342900">
              <a:buAutoNum type="arabicPeriod"/>
            </a:pPr>
            <a:r>
              <a:rPr lang="en-US" sz="2400" dirty="0"/>
              <a:t>Coherence simulation/modeling</a:t>
            </a:r>
          </a:p>
          <a:p>
            <a:pPr marL="342900" indent="-342900">
              <a:buAutoNum type="arabicPeriod"/>
            </a:pPr>
            <a:r>
              <a:rPr lang="en-US" sz="2400" dirty="0"/>
              <a:t>Two photon Rabi simulation/static model</a:t>
            </a:r>
          </a:p>
          <a:p>
            <a:pPr marL="342900" indent="-342900">
              <a:buAutoNum type="arabicPeriod"/>
            </a:pPr>
            <a:r>
              <a:rPr lang="en-US" sz="2400" dirty="0"/>
              <a:t>Compare lab measurements with our outcomes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r>
              <a:rPr lang="en-US" sz="2400" dirty="0"/>
              <a:t>Collaboration with ANL:</a:t>
            </a:r>
          </a:p>
          <a:p>
            <a:r>
              <a:rPr lang="en-US" sz="2400" dirty="0"/>
              <a:t>5. Improve simulation efficiency</a:t>
            </a:r>
          </a:p>
          <a:p>
            <a:r>
              <a:rPr lang="en-US" sz="2400" dirty="0"/>
              <a:t>6. Other projects: Error correction,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258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Acknowledgements: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B0C6-D5C5-41A1-B848-4D01202A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82" y="1214561"/>
            <a:ext cx="1431616" cy="1587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DE24B-0851-41C4-826E-6CFCDB1B8566}"/>
              </a:ext>
            </a:extLst>
          </p:cNvPr>
          <p:cNvSpPr txBox="1"/>
          <p:nvPr/>
        </p:nvSpPr>
        <p:spPr>
          <a:xfrm>
            <a:off x="4045288" y="2860423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 Saffman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CCD1A-4AAB-4C0B-9D64-4038D2329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" y="1565987"/>
            <a:ext cx="3586796" cy="1245856"/>
          </a:xfrm>
          <a:prstGeom prst="rect">
            <a:avLst/>
          </a:prstGeom>
        </p:spPr>
      </p:pic>
      <p:pic>
        <p:nvPicPr>
          <p:cNvPr id="7170" name="Picture 2" descr="Yuri Alexeev">
            <a:extLst>
              <a:ext uri="{FF2B5EF4-FFF2-40B4-BE49-F238E27FC236}">
                <a16:creationId xmlns:a16="http://schemas.microsoft.com/office/drawing/2014/main" id="{2659972C-C025-42C1-8F34-A38F6F73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3452" y="1224199"/>
            <a:ext cx="1587644" cy="15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E5264-F70F-44C0-B3DD-FD5B292A8718}"/>
              </a:ext>
            </a:extLst>
          </p:cNvPr>
          <p:cNvSpPr txBox="1"/>
          <p:nvPr/>
        </p:nvSpPr>
        <p:spPr>
          <a:xfrm>
            <a:off x="5697461" y="2870060"/>
            <a:ext cx="1070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Yuri Alexeev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0D9B1D1-A253-4291-97C3-4E88D512D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42" y="3266623"/>
            <a:ext cx="5915878" cy="324247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BF6509A-29AB-41BB-8A3B-8B1D6FF7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94" y="1214561"/>
            <a:ext cx="1597282" cy="15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0E0564-B440-446A-BD64-6CA77D7CD077}"/>
              </a:ext>
            </a:extLst>
          </p:cNvPr>
          <p:cNvSpPr txBox="1"/>
          <p:nvPr/>
        </p:nvSpPr>
        <p:spPr>
          <a:xfrm>
            <a:off x="7609170" y="2859310"/>
            <a:ext cx="153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Matt </a:t>
            </a:r>
            <a:r>
              <a:rPr lang="en-US" sz="1400" dirty="0" err="1"/>
              <a:t>Otten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689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97851" y="1367832"/>
            <a:ext cx="61106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Motivations for the QISE-NET project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Current work---Effect of Laser noise on Rabi Oscillations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9855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Motivations for the QISE-NET project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17308-9C48-4CA3-B24C-71E3E7E8F78A}"/>
              </a:ext>
            </a:extLst>
          </p:cNvPr>
          <p:cNvSpPr txBox="1"/>
          <p:nvPr/>
        </p:nvSpPr>
        <p:spPr>
          <a:xfrm>
            <a:off x="-65703" y="3022875"/>
            <a:ext cx="2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Atomic Array Experiment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967F6A-023B-47B9-BA4C-E6A2E395D708}"/>
              </a:ext>
            </a:extLst>
          </p:cNvPr>
          <p:cNvSpPr txBox="1"/>
          <p:nvPr/>
        </p:nvSpPr>
        <p:spPr>
          <a:xfrm>
            <a:off x="3158988" y="2873389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Computing Resource and Expertise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4C896B9-CE98-4AFC-A159-2966A96006F4}"/>
              </a:ext>
            </a:extLst>
          </p:cNvPr>
          <p:cNvSpPr/>
          <p:nvPr/>
        </p:nvSpPr>
        <p:spPr>
          <a:xfrm>
            <a:off x="1989925" y="2516618"/>
            <a:ext cx="1472203" cy="158542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5CDB10-6FDD-4A62-BE9B-8343CA43094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77" y="1721745"/>
            <a:ext cx="1385353" cy="15363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3175E5-8964-4BBE-86DA-5B403232BAD7}"/>
              </a:ext>
            </a:extLst>
          </p:cNvPr>
          <p:cNvSpPr txBox="1"/>
          <p:nvPr/>
        </p:nvSpPr>
        <p:spPr>
          <a:xfrm>
            <a:off x="5677772" y="3384730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 Saffman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0014EFF-6657-4317-8F6D-EF72DFE3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39" y="4284454"/>
            <a:ext cx="1536338" cy="1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DCC8D97-319B-4918-82B2-8CCDEB9BA685}"/>
              </a:ext>
            </a:extLst>
          </p:cNvPr>
          <p:cNvSpPr txBox="1"/>
          <p:nvPr/>
        </p:nvSpPr>
        <p:spPr>
          <a:xfrm>
            <a:off x="7573673" y="5918983"/>
            <a:ext cx="153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Mattew</a:t>
            </a:r>
            <a:r>
              <a:rPr lang="en-US" sz="1400" dirty="0"/>
              <a:t> </a:t>
            </a:r>
            <a:r>
              <a:rPr lang="en-US" sz="1400" dirty="0" err="1"/>
              <a:t>Otten</a:t>
            </a:r>
            <a:endParaRPr lang="en-US" sz="1400" dirty="0"/>
          </a:p>
        </p:txBody>
      </p:sp>
      <p:pic>
        <p:nvPicPr>
          <p:cNvPr id="32" name="Picture 2" descr="Yuri Alexeev">
            <a:extLst>
              <a:ext uri="{FF2B5EF4-FFF2-40B4-BE49-F238E27FC236}">
                <a16:creationId xmlns:a16="http://schemas.microsoft.com/office/drawing/2014/main" id="{63E677A1-A8BB-46E5-930F-EA3383DE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1140" y="1721745"/>
            <a:ext cx="1536338" cy="1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2824B5A-0797-407E-9380-B8D86AB968D4}"/>
              </a:ext>
            </a:extLst>
          </p:cNvPr>
          <p:cNvSpPr txBox="1"/>
          <p:nvPr/>
        </p:nvSpPr>
        <p:spPr>
          <a:xfrm>
            <a:off x="7524034" y="3384730"/>
            <a:ext cx="1070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Yuri Alexeev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969739-D6EF-4807-84FC-6F146EB65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450" y="1385967"/>
            <a:ext cx="2751994" cy="9558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BF99FE-FFB2-40B4-BFFC-2323C2AC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3" y="1676088"/>
            <a:ext cx="1676187" cy="11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C7E3FB-FDCF-4005-90BA-9E4F6F64C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50" y="2308224"/>
            <a:ext cx="1806107" cy="555399"/>
          </a:xfrm>
          <a:prstGeom prst="rect">
            <a:avLst/>
          </a:prstGeom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A544F56A-F4CB-4631-B22D-7DA443696C28}"/>
              </a:ext>
            </a:extLst>
          </p:cNvPr>
          <p:cNvSpPr txBox="1"/>
          <p:nvPr/>
        </p:nvSpPr>
        <p:spPr>
          <a:xfrm>
            <a:off x="5586877" y="1226527"/>
            <a:ext cx="208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Adviser: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07BE3B-50C6-478E-899E-BF0999CBEE29}"/>
              </a:ext>
            </a:extLst>
          </p:cNvPr>
          <p:cNvSpPr txBox="1"/>
          <p:nvPr/>
        </p:nvSpPr>
        <p:spPr>
          <a:xfrm>
            <a:off x="130213" y="5122450"/>
            <a:ext cx="656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Myself: </a:t>
            </a:r>
          </a:p>
          <a:p>
            <a:r>
              <a:rPr lang="en-US" b="1" dirty="0"/>
              <a:t>Currently doing Research-Aide internship in Argonne (06/15-08/21)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22DBB-AE46-431F-99DB-6E104F62DD0C}"/>
              </a:ext>
            </a:extLst>
          </p:cNvPr>
          <p:cNvSpPr txBox="1"/>
          <p:nvPr/>
        </p:nvSpPr>
        <p:spPr>
          <a:xfrm>
            <a:off x="6385512" y="3908558"/>
            <a:ext cx="208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Internship Adviser: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F970D5-452E-4903-8847-C75EE64E4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960" y="3465794"/>
            <a:ext cx="1682965" cy="1558830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CBCC06E1-962E-4EC7-8AF6-3BF6B4C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00" y="3519720"/>
            <a:ext cx="1843052" cy="147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6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Motivations for the QISE-NET project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A8F8F-8E1B-4731-B753-3977B1E4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0" y="1795004"/>
            <a:ext cx="7649308" cy="4863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BB096-0B51-4E3E-9A36-F0BB925EE5BA}"/>
              </a:ext>
            </a:extLst>
          </p:cNvPr>
          <p:cNvSpPr txBox="1"/>
          <p:nvPr/>
        </p:nvSpPr>
        <p:spPr>
          <a:xfrm>
            <a:off x="949569" y="1318846"/>
            <a:ext cx="66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Arrays for Quantum Computing/Simulations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6355B-1E0C-407D-8EFB-45719CA4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49" y="3775514"/>
            <a:ext cx="1011261" cy="10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2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Challenges for our Atomic Array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216344" y="1592036"/>
            <a:ext cx="5800167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major error contributions comes from:</a:t>
            </a:r>
          </a:p>
          <a:p>
            <a:endParaRPr lang="en-US" sz="1350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1) Finite temperature causing Doppler dephasing.  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2) Finite temperature causing atom position  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   variation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) Laser noise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Motivation</a:t>
            </a:r>
            <a:r>
              <a:rPr lang="en-US" dirty="0">
                <a:latin typeface="Arial" pitchFamily="34" charset="0"/>
                <a:cs typeface="Arial" pitchFamily="34" charset="0"/>
              </a:rPr>
              <a:t>: Model and simulate the sources of error in our experiments to help us better understand the physics of the errors and improve our experiment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4984B-9B82-435E-A29A-890F6CC2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" y="2250829"/>
            <a:ext cx="2300830" cy="3475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39670D-0225-42C4-914A-661433A3ACA9}"/>
              </a:ext>
            </a:extLst>
          </p:cNvPr>
          <p:cNvSpPr/>
          <p:nvPr/>
        </p:nvSpPr>
        <p:spPr>
          <a:xfrm>
            <a:off x="492369" y="1913664"/>
            <a:ext cx="2445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77777"/>
                </a:solidFill>
                <a:latin typeface="Arial" panose="020B0604020202020204" pitchFamily="34" charset="0"/>
              </a:rPr>
              <a:t>PRL 123 (23), 230501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8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New gate protocols/algorithms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B607C-D39D-49ED-9E4C-AB4134BBA173}"/>
              </a:ext>
            </a:extLst>
          </p:cNvPr>
          <p:cNvSpPr txBox="1"/>
          <p:nvPr/>
        </p:nvSpPr>
        <p:spPr>
          <a:xfrm>
            <a:off x="687997" y="1137356"/>
            <a:ext cx="2690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CZ gate with ARP pulses.</a:t>
            </a:r>
          </a:p>
          <a:p>
            <a:r>
              <a:rPr lang="en-US" sz="1600" dirty="0" err="1"/>
              <a:t>arXiv</a:t>
            </a:r>
            <a:r>
              <a:rPr lang="en-US" sz="1600" dirty="0"/>
              <a:t>: 1912.02977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7329F-BD72-41C3-8E1D-140FF0F3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8" y="1705707"/>
            <a:ext cx="2966147" cy="4913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0FD2B7-61B7-4D2B-A9C4-F0FEED531551}"/>
              </a:ext>
            </a:extLst>
          </p:cNvPr>
          <p:cNvSpPr txBox="1"/>
          <p:nvPr/>
        </p:nvSpPr>
        <p:spPr>
          <a:xfrm>
            <a:off x="4147772" y="1104722"/>
            <a:ext cx="43082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Two species array: </a:t>
            </a:r>
            <a:r>
              <a:rPr lang="en-US" sz="1600" dirty="0" err="1"/>
              <a:t>nondemolition</a:t>
            </a:r>
            <a:r>
              <a:rPr lang="en-US" sz="1600" dirty="0"/>
              <a:t> state measurements </a:t>
            </a:r>
          </a:p>
          <a:p>
            <a:r>
              <a:rPr lang="en-US" sz="1600" dirty="0"/>
              <a:t>Phys. Rev. A </a:t>
            </a:r>
            <a:r>
              <a:rPr lang="en-US" sz="1600" b="1" dirty="0"/>
              <a:t>92</a:t>
            </a:r>
            <a:r>
              <a:rPr lang="en-US" sz="1600" dirty="0"/>
              <a:t>, 042710, 2015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BCD70-F53A-4B18-A659-7EC93967E255}"/>
              </a:ext>
            </a:extLst>
          </p:cNvPr>
          <p:cNvSpPr/>
          <p:nvPr/>
        </p:nvSpPr>
        <p:spPr>
          <a:xfrm>
            <a:off x="4031274" y="5076458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Motivation</a:t>
            </a:r>
            <a:r>
              <a:rPr lang="en-US" dirty="0">
                <a:latin typeface="Arial" pitchFamily="34" charset="0"/>
                <a:cs typeface="Arial" pitchFamily="34" charset="0"/>
              </a:rPr>
              <a:t>: Model and simulate the performance of new gate protocols and algorithms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83E798-0517-40B3-81D8-5C015C51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54" y="2032392"/>
            <a:ext cx="2612406" cy="28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Effect of Laser noise on Rabi Oscillations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98409" y="1306286"/>
            <a:ext cx="7752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Laser noise: Intensity Noise + Phase/Frequency Noise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EF688-212A-4F91-8904-AB67509B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6" y="2149234"/>
            <a:ext cx="4021922" cy="2218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E482D-8D2D-44F2-93B0-8110325B3F92}"/>
              </a:ext>
            </a:extLst>
          </p:cNvPr>
          <p:cNvSpPr txBox="1"/>
          <p:nvPr/>
        </p:nvSpPr>
        <p:spPr>
          <a:xfrm>
            <a:off x="4630249" y="2194041"/>
            <a:ext cx="4021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Perfect laser: </a:t>
            </a:r>
            <a:r>
              <a:rPr lang="el-GR" sz="2000" dirty="0"/>
              <a:t>δ-</a:t>
            </a:r>
            <a:r>
              <a:rPr lang="en-US" sz="2000" dirty="0"/>
              <a:t>function </a:t>
            </a:r>
            <a:r>
              <a:rPr lang="en-US" sz="2000" dirty="0" err="1"/>
              <a:t>lineshape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Reality: Self-heterodyne measurements of a locked laser’s </a:t>
            </a:r>
            <a:r>
              <a:rPr lang="en-US" sz="2000" dirty="0" err="1"/>
              <a:t>lineshape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Finite Linewidth + Servo bumps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B2B92-6248-49FD-A9F2-7D56253F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232" y="4550396"/>
            <a:ext cx="2243490" cy="2050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617722-BC50-44E4-9CA3-6BE80D345C3B}"/>
              </a:ext>
            </a:extLst>
          </p:cNvPr>
          <p:cNvSpPr txBox="1"/>
          <p:nvPr/>
        </p:nvSpPr>
        <p:spPr>
          <a:xfrm>
            <a:off x="398409" y="5527184"/>
            <a:ext cx="5455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Approach: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Numerical Simulation + Quasi-Static Modeling </a:t>
            </a:r>
          </a:p>
        </p:txBody>
      </p:sp>
    </p:spTree>
    <p:extLst>
      <p:ext uri="{BB962C8B-B14F-4D97-AF65-F5344CB8AC3E}">
        <p14:creationId xmlns:p14="http://schemas.microsoft.com/office/powerpoint/2010/main" val="21679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Numerical Simulations for Laser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616" y="2795123"/>
                <a:ext cx="7688871" cy="33542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With noise: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sub>
                          </m:sSub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Then the system can be simulated by: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Task: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from lab-</a:t>
                </a:r>
                <a:r>
                  <a:rPr lang="en-US" sz="2000" dirty="0" err="1"/>
                  <a:t>measureable</a:t>
                </a:r>
                <a:r>
                  <a:rPr lang="en-US" sz="2000" dirty="0"/>
                  <a:t> quantities, such as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2795123"/>
                <a:ext cx="7688871" cy="3354217"/>
              </a:xfrm>
              <a:prstGeom prst="rect">
                <a:avLst/>
              </a:prstGeom>
              <a:blipFill>
                <a:blip r:embed="rId3"/>
                <a:stretch>
                  <a:fillRect l="-714" t="-2364" b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925AAE-599D-457C-8703-4516C8CA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248" y="4614120"/>
            <a:ext cx="1845203" cy="10177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931895-A3EE-4040-A98A-E7F7FD653454}"/>
                  </a:ext>
                </a:extLst>
              </p:cNvPr>
              <p:cNvSpPr/>
              <p:nvPr/>
            </p:nvSpPr>
            <p:spPr>
              <a:xfrm>
                <a:off x="439616" y="1417750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Intensity Noise: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l-G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𝜤</m:t>
                          </m:r>
                        </m:sub>
                      </m:sSub>
                      <m:d>
                        <m:dPr>
                          <m:ctrlPr>
                            <a:rPr lang="el-G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Phase Noise: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l-G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𝛗</m:t>
                      </m:r>
                      <m:r>
                        <a:rPr lang="el-GR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931895-A3EE-4040-A98A-E7F7FD653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1417750"/>
                <a:ext cx="4572000" cy="1200329"/>
              </a:xfrm>
              <a:prstGeom prst="rect">
                <a:avLst/>
              </a:prstGeom>
              <a:blipFill>
                <a:blip r:embed="rId5"/>
                <a:stretch>
                  <a:fillRect l="-1067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C074E-5AFD-4680-9492-F8E0E6DD8C7A}"/>
              </a:ext>
            </a:extLst>
          </p:cNvPr>
          <p:cNvCxnSpPr/>
          <p:nvPr/>
        </p:nvCxnSpPr>
        <p:spPr>
          <a:xfrm>
            <a:off x="1016167" y="1894477"/>
            <a:ext cx="52516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142481-5221-4040-93DC-CE06D27D310C}"/>
              </a:ext>
            </a:extLst>
          </p:cNvPr>
          <p:cNvCxnSpPr/>
          <p:nvPr/>
        </p:nvCxnSpPr>
        <p:spPr>
          <a:xfrm>
            <a:off x="2326807" y="2435497"/>
            <a:ext cx="52516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Example: frequency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8A78DFC-4265-4883-8BCE-4990200F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47" y="1852067"/>
            <a:ext cx="2437207" cy="163157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728C76-427B-438A-BEE9-8E850986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67" y="1134207"/>
            <a:ext cx="1998971" cy="132709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F56A006-6891-40EE-9302-25C2BBB2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67" y="2765453"/>
            <a:ext cx="1998971" cy="132709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F1B96E-411E-471D-8660-42C0A2BE3E40}"/>
              </a:ext>
            </a:extLst>
          </p:cNvPr>
          <p:cNvSpPr/>
          <p:nvPr/>
        </p:nvSpPr>
        <p:spPr>
          <a:xfrm>
            <a:off x="5524949" y="2537227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3CC0891-4B3A-4411-9ECC-64237879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3" y="1976560"/>
            <a:ext cx="2055104" cy="13643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3E8C55-8070-4D55-947A-431593C0586E}"/>
              </a:ext>
            </a:extLst>
          </p:cNvPr>
          <p:cNvSpPr/>
          <p:nvPr/>
        </p:nvSpPr>
        <p:spPr>
          <a:xfrm>
            <a:off x="2728096" y="2537226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/>
              <p:nvPr/>
            </p:nvSpPr>
            <p:spPr>
              <a:xfrm>
                <a:off x="6377535" y="3449016"/>
                <a:ext cx="2149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Time-varying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35" y="3449016"/>
                <a:ext cx="2149719" cy="646331"/>
              </a:xfrm>
              <a:prstGeom prst="rect">
                <a:avLst/>
              </a:prstGeom>
              <a:blipFill>
                <a:blip r:embed="rId7"/>
                <a:stretch>
                  <a:fillRect l="-2266" t="-5660" r="-28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4889D31-86AA-43E0-B348-247535C52CDA}"/>
              </a:ext>
            </a:extLst>
          </p:cNvPr>
          <p:cNvSpPr txBox="1"/>
          <p:nvPr/>
        </p:nvSpPr>
        <p:spPr>
          <a:xfrm>
            <a:off x="2569426" y="4092547"/>
            <a:ext cx="400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 Spectrum </a:t>
            </a:r>
            <a:r>
              <a:rPr lang="en-US" dirty="0"/>
              <a:t>for phase(above) and </a:t>
            </a:r>
          </a:p>
          <a:p>
            <a:r>
              <a:rPr lang="en-US" dirty="0"/>
              <a:t>frequency (below) noise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C5AA3-01F6-4506-811C-0BD9CB688004}"/>
              </a:ext>
            </a:extLst>
          </p:cNvPr>
          <p:cNvSpPr txBox="1"/>
          <p:nvPr/>
        </p:nvSpPr>
        <p:spPr>
          <a:xfrm>
            <a:off x="555080" y="3298976"/>
            <a:ext cx="214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Carrier Spectrum</a:t>
            </a:r>
          </a:p>
          <a:p>
            <a:r>
              <a:rPr lang="en-US" dirty="0"/>
              <a:t>(Example: Lorentzian </a:t>
            </a:r>
            <a:r>
              <a:rPr lang="en-US" dirty="0" err="1"/>
              <a:t>Lineshape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0A87D-3B94-4052-A3C0-3FE4234C2087}"/>
              </a:ext>
            </a:extLst>
          </p:cNvPr>
          <p:cNvSpPr txBox="1"/>
          <p:nvPr/>
        </p:nvSpPr>
        <p:spPr>
          <a:xfrm>
            <a:off x="2704799" y="2141656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1422D-8359-41CB-9C34-E102EA29594F}"/>
              </a:ext>
            </a:extLst>
          </p:cNvPr>
          <p:cNvSpPr txBox="1"/>
          <p:nvPr/>
        </p:nvSpPr>
        <p:spPr>
          <a:xfrm>
            <a:off x="5475457" y="2141656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FD0F1-1A2E-4570-8D1E-0012983889D0}"/>
              </a:ext>
            </a:extLst>
          </p:cNvPr>
          <p:cNvSpPr txBox="1"/>
          <p:nvPr/>
        </p:nvSpPr>
        <p:spPr>
          <a:xfrm>
            <a:off x="439616" y="5388616"/>
            <a:ext cx="651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 :Relies on the following expression: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2701F-FABA-465F-87BE-81C4BF2027AE}"/>
              </a:ext>
            </a:extLst>
          </p:cNvPr>
          <p:cNvSpPr txBox="1"/>
          <p:nvPr/>
        </p:nvSpPr>
        <p:spPr>
          <a:xfrm>
            <a:off x="439616" y="4773142"/>
            <a:ext cx="615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complicated </a:t>
            </a:r>
            <a:r>
              <a:rPr lang="en-US" dirty="0" err="1"/>
              <a:t>lineshapes</a:t>
            </a:r>
            <a:r>
              <a:rPr lang="en-US" dirty="0"/>
              <a:t>:</a:t>
            </a:r>
          </a:p>
          <a:p>
            <a:r>
              <a:rPr lang="en-US" dirty="0"/>
              <a:t>② :Always possible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5DE1-799E-4098-A71F-C00CBA0A0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887" y="4896774"/>
            <a:ext cx="4851383" cy="14769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/>
              <p:nvPr/>
            </p:nvSpPr>
            <p:spPr>
              <a:xfrm>
                <a:off x="1210449" y="1553290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9" y="1553290"/>
                <a:ext cx="93726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/>
              <p:nvPr/>
            </p:nvSpPr>
            <p:spPr>
              <a:xfrm>
                <a:off x="4041279" y="1215842"/>
                <a:ext cx="937260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279" y="1215842"/>
                <a:ext cx="937260" cy="394019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/>
              <p:nvPr/>
            </p:nvSpPr>
            <p:spPr>
              <a:xfrm>
                <a:off x="4046653" y="2780328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653" y="2780328"/>
                <a:ext cx="93726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F73F6B4-FFA1-4397-853E-4F4FC4F90C73}"/>
              </a:ext>
            </a:extLst>
          </p:cNvPr>
          <p:cNvSpPr/>
          <p:nvPr/>
        </p:nvSpPr>
        <p:spPr>
          <a:xfrm>
            <a:off x="1348740" y="155329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F9872-676E-443E-B48A-1F5BBB6D69FC}"/>
              </a:ext>
            </a:extLst>
          </p:cNvPr>
          <p:cNvSpPr/>
          <p:nvPr/>
        </p:nvSpPr>
        <p:spPr>
          <a:xfrm>
            <a:off x="4186059" y="279746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558</Words>
  <Application>Microsoft Office PowerPoint</Application>
  <PresentationFormat>On-screen Show (4:3)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Standard_Lake</vt:lpstr>
      <vt:lpstr>Office Theme</vt:lpstr>
      <vt:lpstr>The effect of Laser Noise on Rabi Oscillations</vt:lpstr>
      <vt:lpstr>Overview</vt:lpstr>
      <vt:lpstr>Motivations for the QISE-NET project</vt:lpstr>
      <vt:lpstr>1. Motivations for the QISE-NET project</vt:lpstr>
      <vt:lpstr>Challenges for our Atomic Array</vt:lpstr>
      <vt:lpstr>New gate protocols/algorithms</vt:lpstr>
      <vt:lpstr>2. Effect of Laser noise on Rabi Oscillations</vt:lpstr>
      <vt:lpstr>Numerical Simulations for Laser Noise</vt:lpstr>
      <vt:lpstr>Example: frequency noise</vt:lpstr>
      <vt:lpstr>Servo-bump Modeling</vt:lpstr>
      <vt:lpstr>Quasi-Static models</vt:lpstr>
      <vt:lpstr>3. Next steps: </vt:lpstr>
      <vt:lpstr>Acknowledgements: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91</cp:revision>
  <dcterms:created xsi:type="dcterms:W3CDTF">2020-05-09T13:41:53Z</dcterms:created>
  <dcterms:modified xsi:type="dcterms:W3CDTF">2020-06-22T21:24:24Z</dcterms:modified>
</cp:coreProperties>
</file>